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3" r:id="rId1"/>
  </p:sldMasterIdLst>
  <p:sldIdLst>
    <p:sldId id="256" r:id="rId2"/>
    <p:sldId id="289" r:id="rId3"/>
    <p:sldId id="274" r:id="rId4"/>
    <p:sldId id="285" r:id="rId5"/>
    <p:sldId id="288" r:id="rId6"/>
    <p:sldId id="290" r:id="rId7"/>
    <p:sldId id="278" r:id="rId8"/>
    <p:sldId id="279" r:id="rId9"/>
    <p:sldId id="280" r:id="rId10"/>
    <p:sldId id="291" r:id="rId11"/>
    <p:sldId id="287" r:id="rId12"/>
    <p:sldId id="282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5234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9710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0550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3581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998291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78324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03367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8309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284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60941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54029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1476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2708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60660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8378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1967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A26CF-81FA-44D9-97B1-C74B6AB45433}" type="datetimeFigureOut">
              <a:rPr lang="nl-NL" smtClean="0"/>
              <a:t>20-2-2020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0F12D8-3E47-4E73-86A5-D20EC486E8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3726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4" r:id="rId1"/>
    <p:sldLayoutId id="2147483985" r:id="rId2"/>
    <p:sldLayoutId id="2147483986" r:id="rId3"/>
    <p:sldLayoutId id="2147483987" r:id="rId4"/>
    <p:sldLayoutId id="2147483988" r:id="rId5"/>
    <p:sldLayoutId id="2147483989" r:id="rId6"/>
    <p:sldLayoutId id="2147483990" r:id="rId7"/>
    <p:sldLayoutId id="2147483991" r:id="rId8"/>
    <p:sldLayoutId id="2147483992" r:id="rId9"/>
    <p:sldLayoutId id="2147483993" r:id="rId10"/>
    <p:sldLayoutId id="2147483994" r:id="rId11"/>
    <p:sldLayoutId id="2147483995" r:id="rId12"/>
    <p:sldLayoutId id="2147483996" r:id="rId13"/>
    <p:sldLayoutId id="2147483997" r:id="rId14"/>
    <p:sldLayoutId id="2147483998" r:id="rId15"/>
    <p:sldLayoutId id="214748399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FaZ-kh9mIc?start=53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D0OarFLtuPU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fbeeldingsresultaat voor intelligence">
            <a:extLst>
              <a:ext uri="{FF2B5EF4-FFF2-40B4-BE49-F238E27FC236}">
                <a16:creationId xmlns:a16="http://schemas.microsoft.com/office/drawing/2014/main" id="{694EA315-8662-4B5C-9668-481EDF4F99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73586" y="3296202"/>
            <a:ext cx="5783820" cy="3253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87052A02-6BC9-4F16-9279-C8653C8C15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nl-NL" sz="3500" dirty="0">
                <a:solidFill>
                  <a:schemeClr val="tx1"/>
                </a:solidFill>
              </a:rPr>
              <a:t>Deskundigheid en kwaliteit</a:t>
            </a:r>
            <a:br>
              <a:rPr lang="nl-NL" sz="3500" dirty="0">
                <a:solidFill>
                  <a:schemeClr val="tx1"/>
                </a:solidFill>
              </a:rPr>
            </a:br>
            <a:r>
              <a:rPr lang="nl-NL" sz="3500" dirty="0">
                <a:solidFill>
                  <a:schemeClr val="tx1"/>
                </a:solidFill>
              </a:rPr>
              <a:t>		   Thema 14</a:t>
            </a:r>
            <a:br>
              <a:rPr lang="nl-NL" sz="3500" dirty="0">
                <a:solidFill>
                  <a:schemeClr val="tx1"/>
                </a:solidFill>
              </a:rPr>
            </a:br>
            <a:endParaRPr lang="nl-NL" sz="3500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5C94302-FBDB-48DC-8F7E-761F7667045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smtClean="0">
                <a:solidFill>
                  <a:schemeClr val="tx1"/>
                </a:solidFill>
              </a:rPr>
              <a:t>W17MZ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4" name="AutoShape 2" descr="Afbeeldingsresultaat voor introspection">
            <a:extLst>
              <a:ext uri="{FF2B5EF4-FFF2-40B4-BE49-F238E27FC236}">
                <a16:creationId xmlns:a16="http://schemas.microsoft.com/office/drawing/2014/main" id="{CE996C49-55B6-413E-8CC6-8A9C9217460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55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4A7D17-7616-4F28-B5A6-881AD0B60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opdracht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F51377-A164-41E4-868E-72D22A1791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14960" y="1591056"/>
            <a:ext cx="5608320" cy="5266944"/>
          </a:xfrm>
        </p:spPr>
        <p:txBody>
          <a:bodyPr>
            <a:normAutofit fontScale="77500" lnSpcReduction="20000"/>
          </a:bodyPr>
          <a:lstStyle/>
          <a:p>
            <a:endParaRPr lang="nl-NL" b="1" dirty="0"/>
          </a:p>
          <a:p>
            <a:r>
              <a:rPr lang="nl-NL" sz="2700" b="1" dirty="0"/>
              <a:t>Wat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dirty="0"/>
              <a:t> </a:t>
            </a:r>
            <a:r>
              <a:rPr lang="nl-NL" sz="2700" dirty="0"/>
              <a:t>Zo veel mogelijk </a:t>
            </a:r>
            <a:r>
              <a:rPr lang="nl-NL" sz="2700" u="sng" dirty="0"/>
              <a:t>concrete </a:t>
            </a:r>
            <a:r>
              <a:rPr lang="nl-NL" sz="2700" dirty="0"/>
              <a:t>verbeterpunten voor de zorg noteren</a:t>
            </a:r>
          </a:p>
          <a:p>
            <a:endParaRPr lang="nl-NL" dirty="0"/>
          </a:p>
          <a:p>
            <a:r>
              <a:rPr lang="nl-NL" sz="2700" b="1" dirty="0"/>
              <a:t>Hoe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700" dirty="0"/>
              <a:t> Door eerst zelf na te denken (ca. 5min)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700" dirty="0"/>
              <a:t> Door in duo’s in gesprek te gaan over eigen ervaringen in het werkveld (10 minuten)</a:t>
            </a:r>
          </a:p>
          <a:p>
            <a:pPr marL="0" indent="0">
              <a:buNone/>
            </a:pPr>
            <a:r>
              <a:rPr lang="nl-NL" sz="2700" dirty="0"/>
              <a:t>Bijv. wat zie je in het werkveld dat beter kan/voor cliënten etc. </a:t>
            </a:r>
          </a:p>
          <a:p>
            <a:pPr marL="0" indent="0">
              <a:buNone/>
            </a:pPr>
            <a:r>
              <a:rPr lang="nl-NL" sz="2700" dirty="0"/>
              <a:t>Door uitkomsten te noteren (5 minuten)</a:t>
            </a:r>
          </a:p>
          <a:p>
            <a:r>
              <a:rPr lang="nl-NL" sz="2700" b="1" dirty="0"/>
              <a:t>Hulp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700" dirty="0"/>
              <a:t> Samen met je buurman/vrouw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5F3A951-07C4-4661-AB53-0AE25C2882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23280" y="1591056"/>
            <a:ext cx="6362193" cy="4165600"/>
          </a:xfrm>
        </p:spPr>
        <p:txBody>
          <a:bodyPr>
            <a:noAutofit/>
          </a:bodyPr>
          <a:lstStyle/>
          <a:p>
            <a:pPr>
              <a:lnSpc>
                <a:spcPct val="112000"/>
              </a:lnSpc>
            </a:pPr>
            <a:r>
              <a:rPr lang="nl-NL" sz="2500" b="1" dirty="0"/>
              <a:t>Tijd</a:t>
            </a: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nl-NL" sz="2700" dirty="0"/>
              <a:t> 20 minuten</a:t>
            </a:r>
          </a:p>
          <a:p>
            <a:pPr marL="0" indent="0">
              <a:lnSpc>
                <a:spcPct val="112000"/>
              </a:lnSpc>
              <a:buNone/>
            </a:pPr>
            <a:r>
              <a:rPr lang="nl-NL" sz="2500" b="1" dirty="0"/>
              <a:t>Uitkomst </a:t>
            </a:r>
          </a:p>
          <a:p>
            <a:pPr>
              <a:lnSpc>
                <a:spcPct val="112000"/>
              </a:lnSpc>
              <a:buFont typeface="Wingdings" panose="05000000000000000000" pitchFamily="2" charset="2"/>
              <a:buChar char="Ø"/>
            </a:pPr>
            <a:r>
              <a:rPr lang="nl-NL" sz="2700" dirty="0"/>
              <a:t> </a:t>
            </a:r>
            <a:r>
              <a:rPr lang="nl-NL" sz="2500" dirty="0"/>
              <a:t>Concrete verbeterpunten voor de zorg </a:t>
            </a:r>
          </a:p>
          <a:p>
            <a:pPr marL="0" indent="0">
              <a:lnSpc>
                <a:spcPct val="112000"/>
              </a:lnSpc>
              <a:buNone/>
            </a:pPr>
            <a:r>
              <a:rPr lang="nl-NL" sz="2500" b="1" dirty="0"/>
              <a:t>Klaar</a:t>
            </a:r>
          </a:p>
          <a:p>
            <a:pPr marL="0" indent="0">
              <a:lnSpc>
                <a:spcPct val="112000"/>
              </a:lnSpc>
              <a:buNone/>
            </a:pPr>
            <a:r>
              <a:rPr lang="nl-NL" sz="2000" b="1" dirty="0" smtClean="0"/>
              <a:t>Daarna verder </a:t>
            </a:r>
            <a:r>
              <a:rPr lang="nl-NL" sz="2000" dirty="0" smtClean="0"/>
              <a:t>met </a:t>
            </a:r>
            <a:r>
              <a:rPr lang="nl-NL" sz="2000" dirty="0"/>
              <a:t>opdracht 3, 4 en 5</a:t>
            </a:r>
          </a:p>
        </p:txBody>
      </p:sp>
    </p:spTree>
    <p:extLst>
      <p:ext uri="{BB962C8B-B14F-4D97-AF65-F5344CB8AC3E}">
        <p14:creationId xmlns:p14="http://schemas.microsoft.com/office/powerpoint/2010/main" val="250153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D5FCFE-2B60-4130-890B-460F060A1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866672"/>
            <a:ext cx="9720072" cy="1499616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/>
              <a:t/>
            </a:r>
            <a:br>
              <a:rPr lang="nl-NL" dirty="0"/>
            </a:br>
            <a:r>
              <a:rPr lang="nl-NL" sz="5400" dirty="0">
                <a:solidFill>
                  <a:srgbClr val="92D050"/>
                </a:solidFill>
              </a:rPr>
              <a:t>Eens</a:t>
            </a:r>
            <a:r>
              <a:rPr lang="nl-NL" sz="5400" dirty="0"/>
              <a:t> of </a:t>
            </a:r>
            <a:r>
              <a:rPr lang="nl-NL" sz="5400" dirty="0">
                <a:solidFill>
                  <a:srgbClr val="FF0000"/>
                </a:solidFill>
              </a:rPr>
              <a:t>oneens</a:t>
            </a:r>
            <a:r>
              <a:rPr lang="nl-NL" sz="5400" dirty="0"/>
              <a:t>?</a:t>
            </a:r>
            <a:br>
              <a:rPr lang="nl-NL" sz="5400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3AB100-FCCC-49E4-9AD3-14FA5C088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2048" y="2661920"/>
            <a:ext cx="10996422" cy="4023360"/>
          </a:xfrm>
        </p:spPr>
        <p:txBody>
          <a:bodyPr/>
          <a:lstStyle/>
          <a:p>
            <a:endParaRPr lang="nl-NL" dirty="0"/>
          </a:p>
          <a:p>
            <a:r>
              <a:rPr lang="nl-NL" sz="4000" i="1" dirty="0"/>
              <a:t>Als een cliënt een klacht heeft over een hulpverlener,   dan moet hij dat met de hulpverlener zelf </a:t>
            </a:r>
            <a:r>
              <a:rPr lang="nl-NL" sz="4000" i="1" dirty="0" smtClean="0"/>
              <a:t>oplossen</a:t>
            </a:r>
            <a:r>
              <a:rPr lang="nl-NL" sz="4000" i="1" dirty="0"/>
              <a:t>.”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95186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Volgende week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 smtClean="0"/>
              <a:t>Planning periode 3 volgt</a:t>
            </a:r>
          </a:p>
          <a:p>
            <a:pPr marL="0" indent="0">
              <a:buNone/>
            </a:pPr>
            <a:endParaRPr lang="nl-NL" sz="3000" dirty="0"/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169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184422-B21B-497B-A5BF-1F6753B62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Programma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EFB362-0190-47DC-A2AE-9D971E8BBB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98886"/>
            <a:ext cx="8596668" cy="3880773"/>
          </a:xfrm>
        </p:spPr>
        <p:txBody>
          <a:bodyPr>
            <a:normAutofit/>
          </a:bodyPr>
          <a:lstStyle/>
          <a:p>
            <a:r>
              <a:rPr lang="nl-NL" b="1" dirty="0"/>
              <a:t>Periode 3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Thema 14 Kwaliteitsinstrumenten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Extra </a:t>
            </a:r>
            <a:r>
              <a:rPr lang="nl-NL" dirty="0"/>
              <a:t>thema/onderwerp (nader te bepalen)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Einde </a:t>
            </a:r>
            <a:r>
              <a:rPr lang="nl-NL" dirty="0"/>
              <a:t>periode: Toets + </a:t>
            </a:r>
            <a:r>
              <a:rPr lang="nl-NL" dirty="0" smtClean="0"/>
              <a:t>inleveren (toesturen) opdrachten </a:t>
            </a:r>
            <a:r>
              <a:rPr lang="nl-NL" dirty="0" err="1"/>
              <a:t>Angerenstein</a:t>
            </a:r>
            <a:endParaRPr lang="nl-NL" dirty="0"/>
          </a:p>
          <a:p>
            <a:endParaRPr lang="nl-NL" dirty="0"/>
          </a:p>
          <a:p>
            <a:r>
              <a:rPr lang="nl-NL" b="1" dirty="0"/>
              <a:t>Deze 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Stellingen, theorie en opdrachten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Screeningsprofielen (VOG)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/>
              <a:t> Verbeterpunten in de zorg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9208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Verklaring omtrent gedrag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69327" y="2489202"/>
            <a:ext cx="7923264" cy="3554614"/>
          </a:xfrm>
        </p:spPr>
        <p:txBody>
          <a:bodyPr>
            <a:normAutofit/>
          </a:bodyPr>
          <a:lstStyle/>
          <a:p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6183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FA9E50-4707-47FD-904B-360013C24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Seksueel misbruik in de zorg</a:t>
            </a:r>
          </a:p>
        </p:txBody>
      </p:sp>
      <p:pic>
        <p:nvPicPr>
          <p:cNvPr id="4" name="Onlinemedia 3">
            <a:hlinkClick r:id="" action="ppaction://media"/>
            <a:extLst>
              <a:ext uri="{FF2B5EF4-FFF2-40B4-BE49-F238E27FC236}">
                <a16:creationId xmlns:a16="http://schemas.microsoft.com/office/drawing/2014/main" id="{35EC9046-C2EC-4B08-B78F-C82225323BD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844800" y="2514600"/>
            <a:ext cx="6078538" cy="34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6333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AF7279-0747-4E81-B8A4-D726AE8B1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/>
              <a:t>Krantenartikelen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429028F-72F3-4E5E-984E-554F26A36E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7398" y="4731450"/>
            <a:ext cx="6190130" cy="4023360"/>
          </a:xfrm>
        </p:spPr>
        <p:txBody>
          <a:bodyPr>
            <a:normAutofit/>
          </a:bodyPr>
          <a:lstStyle/>
          <a:p>
            <a:r>
              <a:rPr lang="nl-NL" sz="2700" i="1" dirty="0"/>
              <a:t>De oud-directeur vergreep zich aan kinderen binnen de instelling. Dat de kinderen </a:t>
            </a:r>
            <a:r>
              <a:rPr lang="nl-NL" sz="2700" i="1" u="sng" dirty="0"/>
              <a:t>bij de directeur in bad gingen</a:t>
            </a:r>
            <a:r>
              <a:rPr lang="nl-NL" sz="2700" i="1" dirty="0"/>
              <a:t>, was algemeen bekend. </a:t>
            </a:r>
          </a:p>
          <a:p>
            <a:endParaRPr lang="nl-NL" sz="2700" i="1" dirty="0"/>
          </a:p>
          <a:p>
            <a:endParaRPr lang="nl-NL" sz="2700" i="1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CC2DA4B3-41A1-483A-8422-794A9425EA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925" y="4378229"/>
            <a:ext cx="4860502" cy="2306086"/>
          </a:xfrm>
          <a:prstGeom prst="rect">
            <a:avLst/>
          </a:prstGeom>
        </p:spPr>
      </p:pic>
      <p:pic>
        <p:nvPicPr>
          <p:cNvPr id="5" name="Afbeelding 4">
            <a:extLst>
              <a:ext uri="{FF2B5EF4-FFF2-40B4-BE49-F238E27FC236}">
                <a16:creationId xmlns:a16="http://schemas.microsoft.com/office/drawing/2014/main" id="{2C3C0DB4-BF68-477C-B52D-38E71EDF79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925" y="2272245"/>
            <a:ext cx="5684657" cy="1918571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B8CA0BA9-0F84-4578-960C-40AA215814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05600" y="2272245"/>
            <a:ext cx="5099368" cy="1932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140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E86E67-D002-4618-AC8F-E5FE24DB16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Onlinemedia 3" title="Animatie Waarschuwingsregister">
            <a:hlinkClick r:id="" action="ppaction://media"/>
            <a:extLst>
              <a:ext uri="{FF2B5EF4-FFF2-40B4-BE49-F238E27FC236}">
                <a16:creationId xmlns:a16="http://schemas.microsoft.com/office/drawing/2014/main" id="{87E5E113-163D-4CF2-91A0-CCD66526ACA2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023938" y="1157288"/>
            <a:ext cx="9971087" cy="5608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0859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VOG: Screeningsprofielen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868" y="2288032"/>
            <a:ext cx="8508558" cy="3980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3000" dirty="0">
                <a:solidFill>
                  <a:srgbClr val="FFFFFF"/>
                </a:solidFill>
              </a:rPr>
              <a:t>De </a:t>
            </a:r>
            <a:r>
              <a:rPr lang="nl-NL" sz="3000" u="sng" dirty="0">
                <a:solidFill>
                  <a:srgbClr val="FFFFFF"/>
                </a:solidFill>
              </a:rPr>
              <a:t>risicogebieden</a:t>
            </a:r>
            <a:r>
              <a:rPr lang="nl-NL" sz="3000" dirty="0">
                <a:solidFill>
                  <a:srgbClr val="FFFFFF"/>
                </a:solidFill>
              </a:rPr>
              <a:t> waarop iemand onderzocht wordt door dienst </a:t>
            </a:r>
            <a:r>
              <a:rPr lang="nl-NL" sz="3000" dirty="0" err="1">
                <a:solidFill>
                  <a:srgbClr val="FFFFFF"/>
                </a:solidFill>
              </a:rPr>
              <a:t>Justis</a:t>
            </a:r>
            <a:r>
              <a:rPr lang="nl-NL" sz="3000" dirty="0">
                <a:solidFill>
                  <a:srgbClr val="FFFFFF"/>
                </a:solidFill>
              </a:rPr>
              <a:t>: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FFFF"/>
                </a:solidFill>
              </a:rPr>
              <a:t> Geweldpleging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FFFF"/>
                </a:solidFill>
              </a:rPr>
              <a:t> Zedendelict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FFFF"/>
                </a:solidFill>
              </a:rPr>
              <a:t> Openbaar maken van gegevens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>
                <a:solidFill>
                  <a:srgbClr val="FFFFFF"/>
                </a:solidFill>
              </a:rPr>
              <a:t> Stelen van medische hulpmiddelen </a:t>
            </a: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dirty="0">
              <a:solidFill>
                <a:srgbClr val="FFFFFF"/>
              </a:solidFill>
            </a:endParaRPr>
          </a:p>
        </p:txBody>
      </p:sp>
      <p:pic>
        <p:nvPicPr>
          <p:cNvPr id="1026" name="Picture 2" descr="Afbeeldingsresultaat voor detective">
            <a:extLst>
              <a:ext uri="{FF2B5EF4-FFF2-40B4-BE49-F238E27FC236}">
                <a16:creationId xmlns:a16="http://schemas.microsoft.com/office/drawing/2014/main" id="{28AAEF52-2838-437C-89CF-694B114FCD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243" y="786898"/>
            <a:ext cx="1982749" cy="15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stealing">
            <a:extLst>
              <a:ext uri="{FF2B5EF4-FFF2-40B4-BE49-F238E27FC236}">
                <a16:creationId xmlns:a16="http://schemas.microsoft.com/office/drawing/2014/main" id="{DBC16FF8-A2F2-4627-B6CE-CE4B27BEED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082" y="2572602"/>
            <a:ext cx="1943100" cy="1704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Afbeeldingsresultaat voor zeden">
            <a:extLst>
              <a:ext uri="{FF2B5EF4-FFF2-40B4-BE49-F238E27FC236}">
                <a16:creationId xmlns:a16="http://schemas.microsoft.com/office/drawing/2014/main" id="{6330753B-8BD4-4502-BA28-F29C89E25A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572" y="4679058"/>
            <a:ext cx="1392044" cy="13920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3969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9327" y="788416"/>
            <a:ext cx="7923264" cy="1499616"/>
          </a:xfrm>
        </p:spPr>
        <p:txBody>
          <a:bodyPr>
            <a:normAutofit fontScale="90000"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Screening: Terugkijktermijnen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85275" y="2489202"/>
            <a:ext cx="8507316" cy="374903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Normale terugkijktermijn is </a:t>
            </a:r>
            <a:r>
              <a:rPr lang="nl-NL" sz="3000" u="sng" dirty="0"/>
              <a:t>vijf</a:t>
            </a:r>
            <a:r>
              <a:rPr lang="nl-NL" sz="3000" dirty="0"/>
              <a:t> jaar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sz="3000" dirty="0"/>
              <a:t> Bij  “Gezondheidszorg en welzijn van mens en dier”   dat </a:t>
            </a:r>
            <a:r>
              <a:rPr lang="nl-NL" sz="3000" u="sng" dirty="0"/>
              <a:t>vier</a:t>
            </a:r>
            <a:r>
              <a:rPr lang="nl-NL" sz="3000" dirty="0"/>
              <a:t> jaar 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sz="3200" dirty="0">
                <a:solidFill>
                  <a:srgbClr val="FFFFFF"/>
                </a:solidFill>
              </a:rPr>
              <a:t>Werkgevers ‘screenen’ op </a:t>
            </a:r>
            <a:r>
              <a:rPr lang="nl-NL" sz="3200" dirty="0" err="1">
                <a:solidFill>
                  <a:srgbClr val="FFFFFF"/>
                </a:solidFill>
              </a:rPr>
              <a:t>social</a:t>
            </a:r>
            <a:r>
              <a:rPr lang="nl-NL" sz="3200" dirty="0">
                <a:solidFill>
                  <a:srgbClr val="FFFFFF"/>
                </a:solidFill>
              </a:rPr>
              <a:t> media</a:t>
            </a:r>
          </a:p>
          <a:p>
            <a:pPr>
              <a:buFont typeface="Wingdings" panose="05000000000000000000" pitchFamily="2" charset="2"/>
              <a:buChar char="§"/>
            </a:pPr>
            <a:endParaRPr lang="nl-NL" sz="3000" dirty="0"/>
          </a:p>
          <a:p>
            <a:pPr marL="0" indent="0">
              <a:buNone/>
            </a:pPr>
            <a:endParaRPr lang="nl-NL" sz="3000" dirty="0">
              <a:solidFill>
                <a:srgbClr val="FFFFFF"/>
              </a:solidFill>
            </a:endParaRPr>
          </a:p>
        </p:txBody>
      </p:sp>
      <p:pic>
        <p:nvPicPr>
          <p:cNvPr id="2052" name="Picture 4" descr="Afbeeldingsresultaat voor criminal record">
            <a:extLst>
              <a:ext uri="{FF2B5EF4-FFF2-40B4-BE49-F238E27FC236}">
                <a16:creationId xmlns:a16="http://schemas.microsoft.com/office/drawing/2014/main" id="{F5C3ABEA-2294-4797-875E-2B4A2CE814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09" y="816036"/>
            <a:ext cx="1538049" cy="1538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Gerelateerde afbeelding">
            <a:extLst>
              <a:ext uri="{FF2B5EF4-FFF2-40B4-BE49-F238E27FC236}">
                <a16:creationId xmlns:a16="http://schemas.microsoft.com/office/drawing/2014/main" id="{B7894A5C-8476-4B18-8FB8-6DD2B87EF6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106" y="2596401"/>
            <a:ext cx="2070086" cy="181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Afbeeldingsresultaat voor rewind">
            <a:extLst>
              <a:ext uri="{FF2B5EF4-FFF2-40B4-BE49-F238E27FC236}">
                <a16:creationId xmlns:a16="http://schemas.microsoft.com/office/drawing/2014/main" id="{67D092D7-DABE-4464-BFB6-A3AF8C51A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08" y="4363721"/>
            <a:ext cx="1760052" cy="1760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1035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3FA642-EF37-4D90-BB3C-DE189A211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97868" y="263729"/>
            <a:ext cx="7923264" cy="1499616"/>
          </a:xfrm>
        </p:spPr>
        <p:txBody>
          <a:bodyPr>
            <a:normAutofit/>
          </a:bodyPr>
          <a:lstStyle/>
          <a:p>
            <a:r>
              <a:rPr lang="nl-NL" sz="54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Aan de slag: thema 14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201BDDC-2AAC-4B7F-8C4F-70F184BA8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97868" y="2489202"/>
            <a:ext cx="8994132" cy="4490718"/>
          </a:xfrm>
        </p:spPr>
        <p:txBody>
          <a:bodyPr>
            <a:normAutofit lnSpcReduction="10000"/>
          </a:bodyPr>
          <a:lstStyle/>
          <a:p>
            <a:r>
              <a:rPr lang="nl-NL" sz="3400" dirty="0">
                <a:solidFill>
                  <a:schemeClr val="tx1"/>
                </a:solidFill>
              </a:rPr>
              <a:t>20 minuten in duo’s met laptop</a:t>
            </a:r>
          </a:p>
          <a:p>
            <a:r>
              <a:rPr lang="nl-NL" sz="3400" dirty="0">
                <a:solidFill>
                  <a:schemeClr val="tx1"/>
                </a:solidFill>
              </a:rPr>
              <a:t>Maken opdrachten 1 + 2</a:t>
            </a:r>
          </a:p>
          <a:p>
            <a:endParaRPr lang="nl-NL" sz="3400" u="sng" dirty="0">
              <a:solidFill>
                <a:schemeClr val="tx1"/>
              </a:solidFill>
            </a:endParaRPr>
          </a:p>
          <a:p>
            <a:r>
              <a:rPr lang="nl-NL" sz="3400" u="sng" dirty="0">
                <a:solidFill>
                  <a:schemeClr val="tx1"/>
                </a:solidFill>
              </a:rPr>
              <a:t>Daarmee klaar?</a:t>
            </a:r>
            <a:r>
              <a:rPr lang="nl-NL" sz="3400" i="1" dirty="0">
                <a:solidFill>
                  <a:schemeClr val="tx1"/>
                </a:solidFill>
              </a:rPr>
              <a:t>     </a:t>
            </a:r>
            <a:r>
              <a:rPr lang="nl-NL" sz="3400" dirty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nl-NL" sz="3400" dirty="0">
                <a:solidFill>
                  <a:schemeClr val="tx1"/>
                </a:solidFill>
              </a:rPr>
              <a:t> 	</a:t>
            </a:r>
            <a:r>
              <a:rPr lang="nl-NL" sz="3400" dirty="0">
                <a:solidFill>
                  <a:schemeClr val="tx1"/>
                </a:solidFill>
                <a:sym typeface="Wingdings" panose="05000000000000000000" pitchFamily="2" charset="2"/>
              </a:rPr>
              <a:t>Maken </a:t>
            </a:r>
            <a:r>
              <a:rPr lang="nl-NL" sz="3400" b="1" dirty="0">
                <a:solidFill>
                  <a:schemeClr val="tx1"/>
                </a:solidFill>
                <a:sym typeface="Wingdings" panose="05000000000000000000" pitchFamily="2" charset="2"/>
              </a:rPr>
              <a:t>3, 4 en 5</a:t>
            </a:r>
          </a:p>
          <a:p>
            <a:endParaRPr lang="nl-NL" sz="3400" b="1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l-NL" sz="3400" dirty="0">
                <a:solidFill>
                  <a:schemeClr val="tx1"/>
                </a:solidFill>
                <a:sym typeface="Wingdings" panose="05000000000000000000" pitchFamily="2" charset="2"/>
              </a:rPr>
              <a:t>Vraag 5 via: 	         	</a:t>
            </a:r>
            <a:r>
              <a:rPr lang="nl-NL" sz="5000" dirty="0">
                <a:solidFill>
                  <a:schemeClr val="tx1"/>
                </a:solidFill>
                <a:sym typeface="Wingdings" panose="05000000000000000000" pitchFamily="2" charset="2"/>
              </a:rPr>
              <a:t>bit.ly/</a:t>
            </a:r>
            <a:r>
              <a:rPr lang="nl-NL" sz="5000" b="1" dirty="0">
                <a:solidFill>
                  <a:schemeClr val="tx1"/>
                </a:solidFill>
                <a:sym typeface="Wingdings" panose="05000000000000000000" pitchFamily="2" charset="2"/>
              </a:rPr>
              <a:t>2SMjxaR</a:t>
            </a:r>
            <a:endParaRPr lang="nl-NL" sz="5000" b="1" dirty="0">
              <a:solidFill>
                <a:schemeClr val="tx1"/>
              </a:solidFill>
            </a:endParaRPr>
          </a:p>
          <a:p>
            <a:endParaRPr lang="nl-NL" sz="3400" dirty="0">
              <a:solidFill>
                <a:srgbClr val="FFFFFF"/>
              </a:solidFill>
            </a:endParaRPr>
          </a:p>
        </p:txBody>
      </p:sp>
      <p:pic>
        <p:nvPicPr>
          <p:cNvPr id="11" name="Picture 2" descr="Afbeeldingsresultaat voor brainstorm">
            <a:extLst>
              <a:ext uri="{FF2B5EF4-FFF2-40B4-BE49-F238E27FC236}">
                <a16:creationId xmlns:a16="http://schemas.microsoft.com/office/drawing/2014/main" id="{6492F485-61D6-4623-8A99-83C5186E16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520" y="3440176"/>
            <a:ext cx="2366195" cy="2366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Afbeeldingsresultaat voor brainstorm">
            <a:extLst>
              <a:ext uri="{FF2B5EF4-FFF2-40B4-BE49-F238E27FC236}">
                <a16:creationId xmlns:a16="http://schemas.microsoft.com/office/drawing/2014/main" id="{FE32FD36-E2AD-40F9-8A2F-E58EE5E0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85574" y="701040"/>
            <a:ext cx="2124610" cy="2124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4789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1630</TotalTime>
  <Words>276</Words>
  <Application>Microsoft Office PowerPoint</Application>
  <PresentationFormat>Breedbeeld</PresentationFormat>
  <Paragraphs>60</Paragraphs>
  <Slides>12</Slides>
  <Notes>0</Notes>
  <HiddenSlides>0</HiddenSlides>
  <MMClips>2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7" baseType="lpstr">
      <vt:lpstr>Arial</vt:lpstr>
      <vt:lpstr>Trebuchet MS</vt:lpstr>
      <vt:lpstr>Wingdings</vt:lpstr>
      <vt:lpstr>Wingdings 3</vt:lpstr>
      <vt:lpstr>Facet</vt:lpstr>
      <vt:lpstr>Deskundigheid en kwaliteit      Thema 14 </vt:lpstr>
      <vt:lpstr>Programma</vt:lpstr>
      <vt:lpstr>Verklaring omtrent gedrag</vt:lpstr>
      <vt:lpstr>Seksueel misbruik in de zorg</vt:lpstr>
      <vt:lpstr>Krantenartikelen</vt:lpstr>
      <vt:lpstr>PowerPoint-presentatie</vt:lpstr>
      <vt:lpstr>VOG: Screeningsprofielen</vt:lpstr>
      <vt:lpstr>Screening: Terugkijktermijnen</vt:lpstr>
      <vt:lpstr>Aan de slag: thema 14</vt:lpstr>
      <vt:lpstr>opdracht 2</vt:lpstr>
      <vt:lpstr> Eens of oneens? </vt:lpstr>
      <vt:lpstr>Volgende week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kwaliteit      Thema 14 </dc:title>
  <dc:creator>Erik Joustra</dc:creator>
  <cp:lastModifiedBy>Simon Poelman</cp:lastModifiedBy>
  <cp:revision>21</cp:revision>
  <dcterms:created xsi:type="dcterms:W3CDTF">2019-02-11T09:19:27Z</dcterms:created>
  <dcterms:modified xsi:type="dcterms:W3CDTF">2020-02-21T18:50:37Z</dcterms:modified>
</cp:coreProperties>
</file>