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sldIdLst>
    <p:sldId id="256" r:id="rId2"/>
    <p:sldId id="289" r:id="rId3"/>
    <p:sldId id="274" r:id="rId4"/>
    <p:sldId id="285" r:id="rId5"/>
    <p:sldId id="288" r:id="rId6"/>
    <p:sldId id="290" r:id="rId7"/>
    <p:sldId id="278" r:id="rId8"/>
    <p:sldId id="279" r:id="rId9"/>
    <p:sldId id="280" r:id="rId10"/>
    <p:sldId id="291" r:id="rId11"/>
    <p:sldId id="287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23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971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0550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3581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829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832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336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30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8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09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02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7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270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06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837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96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A26CF-81FA-44D9-97B1-C74B6AB45433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372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  <p:sldLayoutId id="2147483997" r:id="rId14"/>
    <p:sldLayoutId id="2147483998" r:id="rId15"/>
    <p:sldLayoutId id="21474839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FaZ-kh9mIc?start=53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0OarFLtuP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fbeeldingsresultaat voor intelligence">
            <a:extLst>
              <a:ext uri="{FF2B5EF4-FFF2-40B4-BE49-F238E27FC236}">
                <a16:creationId xmlns:a16="http://schemas.microsoft.com/office/drawing/2014/main" id="{694EA315-8662-4B5C-9668-481EDF4F99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73586" y="3296202"/>
            <a:ext cx="5783820" cy="325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3500" dirty="0">
                <a:solidFill>
                  <a:schemeClr val="tx1"/>
                </a:solidFill>
              </a:rPr>
              <a:t>Deskundigheid en kwaliteit</a:t>
            </a:r>
            <a:br>
              <a:rPr lang="nl-NL" sz="3500" dirty="0">
                <a:solidFill>
                  <a:schemeClr val="tx1"/>
                </a:solidFill>
              </a:rPr>
            </a:br>
            <a:r>
              <a:rPr lang="nl-NL" sz="3500" dirty="0">
                <a:solidFill>
                  <a:schemeClr val="tx1"/>
                </a:solidFill>
              </a:rPr>
              <a:t>		   Thema 14</a:t>
            </a:r>
            <a:br>
              <a:rPr lang="nl-NL" sz="3500" dirty="0">
                <a:solidFill>
                  <a:schemeClr val="tx1"/>
                </a:solidFill>
              </a:rPr>
            </a:br>
            <a:endParaRPr lang="nl-NL" sz="3500" dirty="0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mtClean="0">
                <a:solidFill>
                  <a:schemeClr val="tx1"/>
                </a:solidFill>
              </a:rPr>
              <a:t>W17MZ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A7D17-7616-4F28-B5A6-881AD0B6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opdracht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F51377-A164-41E4-868E-72D22A179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4960" y="1591056"/>
            <a:ext cx="5608320" cy="5266944"/>
          </a:xfrm>
        </p:spPr>
        <p:txBody>
          <a:bodyPr>
            <a:normAutofit fontScale="77500" lnSpcReduction="20000"/>
          </a:bodyPr>
          <a:lstStyle/>
          <a:p>
            <a:endParaRPr lang="nl-NL" b="1" dirty="0"/>
          </a:p>
          <a:p>
            <a:r>
              <a:rPr lang="nl-NL" sz="2700" b="1" dirty="0"/>
              <a:t>Wat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</a:t>
            </a:r>
            <a:r>
              <a:rPr lang="nl-NL" sz="2700" dirty="0"/>
              <a:t>Zo veel mogelijk </a:t>
            </a:r>
            <a:r>
              <a:rPr lang="nl-NL" sz="2700" u="sng" dirty="0"/>
              <a:t>concrete </a:t>
            </a:r>
            <a:r>
              <a:rPr lang="nl-NL" sz="2700" dirty="0"/>
              <a:t>verbeterpunten voor de zorg noteren</a:t>
            </a:r>
          </a:p>
          <a:p>
            <a:endParaRPr lang="nl-NL" dirty="0"/>
          </a:p>
          <a:p>
            <a:r>
              <a:rPr lang="nl-NL" sz="2700" b="1" dirty="0"/>
              <a:t>Hoe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700" dirty="0"/>
              <a:t> Door eerst zelf na te denken (ca. 5min)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700" dirty="0"/>
              <a:t> Door in duo’s in gesprek te gaan over eigen ervaringen in het werkveld (10 minuten)</a:t>
            </a:r>
          </a:p>
          <a:p>
            <a:pPr marL="0" indent="0">
              <a:buNone/>
            </a:pPr>
            <a:r>
              <a:rPr lang="nl-NL" sz="2700" dirty="0"/>
              <a:t>Bijv. wat zie je in het werkveld dat beter kan/voor cliënten etc. </a:t>
            </a:r>
          </a:p>
          <a:p>
            <a:pPr marL="0" indent="0">
              <a:buNone/>
            </a:pPr>
            <a:r>
              <a:rPr lang="nl-NL" sz="2700" dirty="0"/>
              <a:t>Door uitkomsten te noteren (5 minuten)</a:t>
            </a:r>
          </a:p>
          <a:p>
            <a:r>
              <a:rPr lang="nl-NL" sz="2700" b="1" dirty="0"/>
              <a:t>Hulp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700" dirty="0"/>
              <a:t> Samen met je buurman/vrouw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F3A951-07C4-4661-AB53-0AE25C288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3280" y="1591056"/>
            <a:ext cx="6362193" cy="4165600"/>
          </a:xfrm>
        </p:spPr>
        <p:txBody>
          <a:bodyPr>
            <a:noAutofit/>
          </a:bodyPr>
          <a:lstStyle/>
          <a:p>
            <a:pPr>
              <a:lnSpc>
                <a:spcPct val="112000"/>
              </a:lnSpc>
            </a:pPr>
            <a:r>
              <a:rPr lang="nl-NL" sz="2500" b="1" dirty="0"/>
              <a:t>Tijd</a:t>
            </a:r>
          </a:p>
          <a:p>
            <a:pPr>
              <a:lnSpc>
                <a:spcPct val="112000"/>
              </a:lnSpc>
              <a:buFont typeface="Wingdings" panose="05000000000000000000" pitchFamily="2" charset="2"/>
              <a:buChar char="Ø"/>
            </a:pPr>
            <a:r>
              <a:rPr lang="nl-NL" sz="2700" dirty="0"/>
              <a:t> 20 minuten</a:t>
            </a:r>
          </a:p>
          <a:p>
            <a:pPr marL="0" indent="0">
              <a:lnSpc>
                <a:spcPct val="112000"/>
              </a:lnSpc>
              <a:buNone/>
            </a:pPr>
            <a:r>
              <a:rPr lang="nl-NL" sz="2500" b="1" dirty="0"/>
              <a:t>Uitkomst </a:t>
            </a:r>
          </a:p>
          <a:p>
            <a:pPr>
              <a:lnSpc>
                <a:spcPct val="112000"/>
              </a:lnSpc>
              <a:buFont typeface="Wingdings" panose="05000000000000000000" pitchFamily="2" charset="2"/>
              <a:buChar char="Ø"/>
            </a:pPr>
            <a:r>
              <a:rPr lang="nl-NL" sz="2700" dirty="0"/>
              <a:t> </a:t>
            </a:r>
            <a:r>
              <a:rPr lang="nl-NL" sz="2500" dirty="0"/>
              <a:t>Concrete verbeterpunten voor de zorg </a:t>
            </a:r>
          </a:p>
          <a:p>
            <a:pPr marL="0" indent="0">
              <a:lnSpc>
                <a:spcPct val="112000"/>
              </a:lnSpc>
              <a:buNone/>
            </a:pPr>
            <a:r>
              <a:rPr lang="nl-NL" sz="2500" b="1" dirty="0"/>
              <a:t>Klaar</a:t>
            </a:r>
          </a:p>
          <a:p>
            <a:pPr marL="0" indent="0">
              <a:lnSpc>
                <a:spcPct val="112000"/>
              </a:lnSpc>
              <a:buNone/>
            </a:pPr>
            <a:r>
              <a:rPr lang="nl-NL" sz="2000" b="1" dirty="0" smtClean="0"/>
              <a:t>Daarna verder </a:t>
            </a:r>
            <a:r>
              <a:rPr lang="nl-NL" sz="2000" dirty="0" smtClean="0"/>
              <a:t>met </a:t>
            </a:r>
            <a:r>
              <a:rPr lang="nl-NL" sz="2000" dirty="0"/>
              <a:t>opdracht 3, 4 en 5</a:t>
            </a:r>
          </a:p>
        </p:txBody>
      </p:sp>
    </p:spTree>
    <p:extLst>
      <p:ext uri="{BB962C8B-B14F-4D97-AF65-F5344CB8AC3E}">
        <p14:creationId xmlns:p14="http://schemas.microsoft.com/office/powerpoint/2010/main" val="250153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5FCFE-2B60-4130-890B-460F060A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66672"/>
            <a:ext cx="9720072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/>
            </a:r>
            <a:br>
              <a:rPr lang="nl-NL" dirty="0"/>
            </a:br>
            <a:r>
              <a:rPr lang="nl-NL" sz="5400" dirty="0">
                <a:solidFill>
                  <a:srgbClr val="92D050"/>
                </a:solidFill>
              </a:rPr>
              <a:t>Eens</a:t>
            </a:r>
            <a:r>
              <a:rPr lang="nl-NL" sz="5400" dirty="0"/>
              <a:t> of </a:t>
            </a:r>
            <a:r>
              <a:rPr lang="nl-NL" sz="5400" dirty="0">
                <a:solidFill>
                  <a:srgbClr val="FF0000"/>
                </a:solidFill>
              </a:rPr>
              <a:t>oneens</a:t>
            </a:r>
            <a:r>
              <a:rPr lang="nl-NL" sz="5400" dirty="0"/>
              <a:t>?</a:t>
            </a:r>
            <a:br>
              <a:rPr lang="nl-NL" sz="5400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3AB100-FCCC-49E4-9AD3-14FA5C08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048" y="2661920"/>
            <a:ext cx="10996422" cy="4023360"/>
          </a:xfrm>
        </p:spPr>
        <p:txBody>
          <a:bodyPr/>
          <a:lstStyle/>
          <a:p>
            <a:endParaRPr lang="nl-NL" dirty="0"/>
          </a:p>
          <a:p>
            <a:r>
              <a:rPr lang="nl-NL" sz="4000" i="1" dirty="0"/>
              <a:t>Als een cliënt een klacht heeft over een hulpverlener,   dan moet hij dat met de hulpverlener zelf </a:t>
            </a:r>
            <a:r>
              <a:rPr lang="nl-NL" sz="4000" i="1" dirty="0" smtClean="0"/>
              <a:t>oplossen</a:t>
            </a:r>
            <a:r>
              <a:rPr lang="nl-NL" sz="4000" i="1" dirty="0"/>
              <a:t>.”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186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Volgende week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dirty="0" smtClean="0"/>
              <a:t>Planning periode 3 volgt</a:t>
            </a:r>
          </a:p>
          <a:p>
            <a:pPr marL="0" indent="0">
              <a:buNone/>
            </a:pPr>
            <a:endParaRPr lang="nl-NL" sz="30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16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84422-B21B-497B-A5BF-1F6753B62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EFB362-0190-47DC-A2AE-9D971E8BB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8886"/>
            <a:ext cx="8596668" cy="3880773"/>
          </a:xfrm>
        </p:spPr>
        <p:txBody>
          <a:bodyPr>
            <a:normAutofit/>
          </a:bodyPr>
          <a:lstStyle/>
          <a:p>
            <a:r>
              <a:rPr lang="nl-NL" b="1" dirty="0"/>
              <a:t>Periode 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Thema 14 Kwaliteitsinstrumenten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Extra </a:t>
            </a:r>
            <a:r>
              <a:rPr lang="nl-NL" dirty="0"/>
              <a:t>thema/onderwerp (nader te bepalen)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Einde </a:t>
            </a:r>
            <a:r>
              <a:rPr lang="nl-NL" dirty="0"/>
              <a:t>periode: Toets + </a:t>
            </a:r>
            <a:r>
              <a:rPr lang="nl-NL" dirty="0" smtClean="0"/>
              <a:t>inleveren (toesturen) opdrachten </a:t>
            </a:r>
            <a:r>
              <a:rPr lang="nl-NL" dirty="0" err="1"/>
              <a:t>Angerenstein</a:t>
            </a:r>
            <a:endParaRPr lang="nl-NL" dirty="0"/>
          </a:p>
          <a:p>
            <a:endParaRPr lang="nl-NL" dirty="0"/>
          </a:p>
          <a:p>
            <a:r>
              <a:rPr lang="nl-NL" b="1" dirty="0"/>
              <a:t>Deze 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Stellingen, theorie en opdrachten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Screeningsprofielen (VOG)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Verbeterpunten in de zorg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0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 fontScale="90000"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Verklaring omtrent gedrag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18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A9E50-4707-47FD-904B-360013C2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Seksueel misbruik in de zorg</a:t>
            </a:r>
          </a:p>
        </p:txBody>
      </p:sp>
      <p:pic>
        <p:nvPicPr>
          <p:cNvPr id="4" name="Onlinemedia 3">
            <a:hlinkClick r:id="" action="ppaction://media"/>
            <a:extLst>
              <a:ext uri="{FF2B5EF4-FFF2-40B4-BE49-F238E27FC236}">
                <a16:creationId xmlns:a16="http://schemas.microsoft.com/office/drawing/2014/main" id="{35EC9046-C2EC-4B08-B78F-C82225323BD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44800" y="2514600"/>
            <a:ext cx="6078538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3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AF7279-0747-4E81-B8A4-D726AE8B1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Krantenartikelen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29028F-72F3-4E5E-984E-554F26A36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7398" y="4731450"/>
            <a:ext cx="6190130" cy="4023360"/>
          </a:xfrm>
        </p:spPr>
        <p:txBody>
          <a:bodyPr>
            <a:normAutofit/>
          </a:bodyPr>
          <a:lstStyle/>
          <a:p>
            <a:r>
              <a:rPr lang="nl-NL" sz="2700" i="1" dirty="0"/>
              <a:t>De oud-directeur vergreep zich aan kinderen binnen de instelling. Dat de kinderen </a:t>
            </a:r>
            <a:r>
              <a:rPr lang="nl-NL" sz="2700" i="1" u="sng" dirty="0"/>
              <a:t>bij de directeur in bad gingen</a:t>
            </a:r>
            <a:r>
              <a:rPr lang="nl-NL" sz="2700" i="1" dirty="0"/>
              <a:t>, was algemeen bekend. </a:t>
            </a:r>
          </a:p>
          <a:p>
            <a:endParaRPr lang="nl-NL" sz="2700" i="1" dirty="0"/>
          </a:p>
          <a:p>
            <a:endParaRPr lang="nl-NL" sz="2700" i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C2DA4B3-41A1-483A-8422-794A9425E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925" y="4378229"/>
            <a:ext cx="4860502" cy="230608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C3C0DB4-BF68-477C-B52D-38E71EDF7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25" y="2272245"/>
            <a:ext cx="5684657" cy="191857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B8CA0BA9-0F84-4578-960C-40AA215814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2272245"/>
            <a:ext cx="5099368" cy="193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4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86E67-D002-4618-AC8F-E5FE24DB1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Onlinemedia 3" title="Animatie Waarschuwingsregister">
            <a:hlinkClick r:id="" action="ppaction://media"/>
            <a:extLst>
              <a:ext uri="{FF2B5EF4-FFF2-40B4-BE49-F238E27FC236}">
                <a16:creationId xmlns:a16="http://schemas.microsoft.com/office/drawing/2014/main" id="{87E5E113-163D-4CF2-91A0-CCD66526ACA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23938" y="1157288"/>
            <a:ext cx="9971087" cy="560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8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 fontScale="90000"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VOG: Screeningsprofielen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868" y="2288032"/>
            <a:ext cx="8508558" cy="3980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dirty="0">
                <a:solidFill>
                  <a:srgbClr val="FFFFFF"/>
                </a:solidFill>
              </a:rPr>
              <a:t>De </a:t>
            </a:r>
            <a:r>
              <a:rPr lang="nl-NL" sz="3000" u="sng" dirty="0">
                <a:solidFill>
                  <a:srgbClr val="FFFFFF"/>
                </a:solidFill>
              </a:rPr>
              <a:t>risicogebieden</a:t>
            </a:r>
            <a:r>
              <a:rPr lang="nl-NL" sz="3000" dirty="0">
                <a:solidFill>
                  <a:srgbClr val="FFFFFF"/>
                </a:solidFill>
              </a:rPr>
              <a:t> waarop iemand onderzocht wordt door dienst </a:t>
            </a:r>
            <a:r>
              <a:rPr lang="nl-NL" sz="3000" dirty="0" err="1">
                <a:solidFill>
                  <a:srgbClr val="FFFFFF"/>
                </a:solidFill>
              </a:rPr>
              <a:t>Justis</a:t>
            </a:r>
            <a:r>
              <a:rPr lang="nl-NL" sz="3000" dirty="0">
                <a:solidFill>
                  <a:srgbClr val="FFFFFF"/>
                </a:solidFill>
              </a:rPr>
              <a:t>:</a:t>
            </a: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rgbClr val="FFFFFF"/>
                </a:solidFill>
              </a:rPr>
              <a:t> Geweldpleging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rgbClr val="FFFFFF"/>
                </a:solidFill>
              </a:rPr>
              <a:t> Zedendelict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rgbClr val="FFFFFF"/>
                </a:solidFill>
              </a:rPr>
              <a:t> Openbaar maken van gegevens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olidFill>
                  <a:srgbClr val="FFFFFF"/>
                </a:solidFill>
              </a:rPr>
              <a:t> Stelen van medische hulpmiddelen </a:t>
            </a: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026" name="Picture 2" descr="Afbeeldingsresultaat voor detective">
            <a:extLst>
              <a:ext uri="{FF2B5EF4-FFF2-40B4-BE49-F238E27FC236}">
                <a16:creationId xmlns:a16="http://schemas.microsoft.com/office/drawing/2014/main" id="{28AAEF52-2838-437C-89CF-694B114FC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43" y="786898"/>
            <a:ext cx="1982749" cy="15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stealing">
            <a:extLst>
              <a:ext uri="{FF2B5EF4-FFF2-40B4-BE49-F238E27FC236}">
                <a16:creationId xmlns:a16="http://schemas.microsoft.com/office/drawing/2014/main" id="{DBC16FF8-A2F2-4627-B6CE-CE4B27BEE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82" y="2572602"/>
            <a:ext cx="194310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zeden">
            <a:extLst>
              <a:ext uri="{FF2B5EF4-FFF2-40B4-BE49-F238E27FC236}">
                <a16:creationId xmlns:a16="http://schemas.microsoft.com/office/drawing/2014/main" id="{6330753B-8BD4-4502-BA28-F29C89E25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2" y="4679058"/>
            <a:ext cx="1392044" cy="139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9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 fontScale="90000"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Screening: Terugkijktermijnen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275" y="2489202"/>
            <a:ext cx="8507316" cy="37490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Normale terugkijktermijn is </a:t>
            </a:r>
            <a:r>
              <a:rPr lang="nl-NL" sz="3000" u="sng" dirty="0"/>
              <a:t>vijf</a:t>
            </a:r>
            <a:r>
              <a:rPr lang="nl-NL" sz="3000" dirty="0"/>
              <a:t> jaar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Bij  “Gezondheidszorg en welzijn van mens en dier”   dat </a:t>
            </a:r>
            <a:r>
              <a:rPr lang="nl-NL" sz="3000" u="sng" dirty="0"/>
              <a:t>vier</a:t>
            </a:r>
            <a:r>
              <a:rPr lang="nl-NL" sz="3000" dirty="0"/>
              <a:t> jaar 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>
                <a:solidFill>
                  <a:srgbClr val="FFFFFF"/>
                </a:solidFill>
              </a:rPr>
              <a:t>Werkgevers ‘screenen’ op </a:t>
            </a:r>
            <a:r>
              <a:rPr lang="nl-NL" sz="3200" dirty="0" err="1">
                <a:solidFill>
                  <a:srgbClr val="FFFFFF"/>
                </a:solidFill>
              </a:rPr>
              <a:t>social</a:t>
            </a:r>
            <a:r>
              <a:rPr lang="nl-NL" sz="3200" dirty="0">
                <a:solidFill>
                  <a:srgbClr val="FFFFFF"/>
                </a:solidFill>
              </a:rPr>
              <a:t> media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000" dirty="0"/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</p:txBody>
      </p:sp>
      <p:pic>
        <p:nvPicPr>
          <p:cNvPr id="2052" name="Picture 4" descr="Afbeeldingsresultaat voor criminal record">
            <a:extLst>
              <a:ext uri="{FF2B5EF4-FFF2-40B4-BE49-F238E27FC236}">
                <a16:creationId xmlns:a16="http://schemas.microsoft.com/office/drawing/2014/main" id="{F5C3ABEA-2294-4797-875E-2B4A2CE81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09" y="816036"/>
            <a:ext cx="1538049" cy="1538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erelateerde afbeelding">
            <a:extLst>
              <a:ext uri="{FF2B5EF4-FFF2-40B4-BE49-F238E27FC236}">
                <a16:creationId xmlns:a16="http://schemas.microsoft.com/office/drawing/2014/main" id="{B7894A5C-8476-4B18-8FB8-6DD2B87EF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2596401"/>
            <a:ext cx="2070086" cy="181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fbeeldingsresultaat voor rewind">
            <a:extLst>
              <a:ext uri="{FF2B5EF4-FFF2-40B4-BE49-F238E27FC236}">
                <a16:creationId xmlns:a16="http://schemas.microsoft.com/office/drawing/2014/main" id="{67D092D7-DABE-4464-BFB6-A3AF8C51A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08" y="4363721"/>
            <a:ext cx="1760052" cy="176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03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868" y="263729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Aan de slag: thema 14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868" y="2489202"/>
            <a:ext cx="8994132" cy="4490718"/>
          </a:xfrm>
        </p:spPr>
        <p:txBody>
          <a:bodyPr>
            <a:normAutofit lnSpcReduction="10000"/>
          </a:bodyPr>
          <a:lstStyle/>
          <a:p>
            <a:r>
              <a:rPr lang="nl-NL" sz="3400" dirty="0">
                <a:solidFill>
                  <a:schemeClr val="tx1"/>
                </a:solidFill>
              </a:rPr>
              <a:t>20 minuten in duo’s met laptop</a:t>
            </a:r>
          </a:p>
          <a:p>
            <a:r>
              <a:rPr lang="nl-NL" sz="3400" dirty="0">
                <a:solidFill>
                  <a:schemeClr val="tx1"/>
                </a:solidFill>
              </a:rPr>
              <a:t>Maken opdrachten 1 + 2</a:t>
            </a:r>
          </a:p>
          <a:p>
            <a:endParaRPr lang="nl-NL" sz="3400" u="sng" dirty="0">
              <a:solidFill>
                <a:schemeClr val="tx1"/>
              </a:solidFill>
            </a:endParaRPr>
          </a:p>
          <a:p>
            <a:r>
              <a:rPr lang="nl-NL" sz="3400" u="sng" dirty="0">
                <a:solidFill>
                  <a:schemeClr val="tx1"/>
                </a:solidFill>
              </a:rPr>
              <a:t>Daarmee klaar?</a:t>
            </a:r>
            <a:r>
              <a:rPr lang="nl-NL" sz="3400" i="1" dirty="0">
                <a:solidFill>
                  <a:schemeClr val="tx1"/>
                </a:solidFill>
              </a:rPr>
              <a:t>     </a:t>
            </a:r>
            <a:r>
              <a:rPr lang="nl-NL" sz="34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nl-NL" sz="3400" dirty="0">
                <a:solidFill>
                  <a:schemeClr val="tx1"/>
                </a:solidFill>
              </a:rPr>
              <a:t> 	</a:t>
            </a:r>
            <a:r>
              <a:rPr lang="nl-NL" sz="3400" dirty="0">
                <a:solidFill>
                  <a:schemeClr val="tx1"/>
                </a:solidFill>
                <a:sym typeface="Wingdings" panose="05000000000000000000" pitchFamily="2" charset="2"/>
              </a:rPr>
              <a:t>Maken </a:t>
            </a:r>
            <a:r>
              <a:rPr lang="nl-NL" sz="3400" b="1" dirty="0">
                <a:solidFill>
                  <a:schemeClr val="tx1"/>
                </a:solidFill>
                <a:sym typeface="Wingdings" panose="05000000000000000000" pitchFamily="2" charset="2"/>
              </a:rPr>
              <a:t>3, 4 en 5</a:t>
            </a:r>
          </a:p>
          <a:p>
            <a:endParaRPr lang="nl-NL" sz="34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nl-NL" sz="3400" dirty="0">
                <a:solidFill>
                  <a:schemeClr val="tx1"/>
                </a:solidFill>
                <a:sym typeface="Wingdings" panose="05000000000000000000" pitchFamily="2" charset="2"/>
              </a:rPr>
              <a:t>Vraag 5 via: 	         	</a:t>
            </a:r>
            <a:r>
              <a:rPr lang="nl-NL" sz="5000" dirty="0">
                <a:solidFill>
                  <a:schemeClr val="tx1"/>
                </a:solidFill>
                <a:sym typeface="Wingdings" panose="05000000000000000000" pitchFamily="2" charset="2"/>
              </a:rPr>
              <a:t>bit.ly/</a:t>
            </a:r>
            <a:r>
              <a:rPr lang="nl-NL" sz="5000" b="1" dirty="0">
                <a:solidFill>
                  <a:schemeClr val="tx1"/>
                </a:solidFill>
                <a:sym typeface="Wingdings" panose="05000000000000000000" pitchFamily="2" charset="2"/>
              </a:rPr>
              <a:t>2SMjxaR</a:t>
            </a:r>
            <a:endParaRPr lang="nl-NL" sz="5000" b="1" dirty="0">
              <a:solidFill>
                <a:schemeClr val="tx1"/>
              </a:solidFill>
            </a:endParaRPr>
          </a:p>
          <a:p>
            <a:endParaRPr lang="nl-NL" sz="3400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78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1630</TotalTime>
  <Words>276</Words>
  <Application>Microsoft Office PowerPoint</Application>
  <PresentationFormat>Breedbeeld</PresentationFormat>
  <Paragraphs>60</Paragraphs>
  <Slides>12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Deskundigheid en kwaliteit      Thema 14 </vt:lpstr>
      <vt:lpstr>Programma</vt:lpstr>
      <vt:lpstr>Verklaring omtrent gedrag</vt:lpstr>
      <vt:lpstr>Seksueel misbruik in de zorg</vt:lpstr>
      <vt:lpstr>Krantenartikelen</vt:lpstr>
      <vt:lpstr>PowerPoint-presentatie</vt:lpstr>
      <vt:lpstr>VOG: Screeningsprofielen</vt:lpstr>
      <vt:lpstr>Screening: Terugkijktermijnen</vt:lpstr>
      <vt:lpstr>Aan de slag: thema 14</vt:lpstr>
      <vt:lpstr>opdracht 2</vt:lpstr>
      <vt:lpstr> Eens of oneens? </vt:lpstr>
      <vt:lpstr>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en kwaliteit      Thema 14 </dc:title>
  <dc:creator>Erik Joustra</dc:creator>
  <cp:lastModifiedBy>Simon Poelman</cp:lastModifiedBy>
  <cp:revision>21</cp:revision>
  <dcterms:created xsi:type="dcterms:W3CDTF">2019-02-11T09:19:27Z</dcterms:created>
  <dcterms:modified xsi:type="dcterms:W3CDTF">2020-02-21T18:50:37Z</dcterms:modified>
</cp:coreProperties>
</file>